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423" r:id="rId3"/>
    <p:sldId id="2598" r:id="rId4"/>
    <p:sldId id="2599" r:id="rId5"/>
    <p:sldId id="2601" r:id="rId6"/>
    <p:sldId id="2600" r:id="rId7"/>
    <p:sldId id="380" r:id="rId8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73" userDrawn="1">
          <p15:clr>
            <a:srgbClr val="A4A3A4"/>
          </p15:clr>
        </p15:guide>
        <p15:guide id="4" pos="136" userDrawn="1">
          <p15:clr>
            <a:srgbClr val="A4A3A4"/>
          </p15:clr>
        </p15:guide>
        <p15:guide id="5" pos="419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9F"/>
    <a:srgbClr val="007480"/>
    <a:srgbClr val="FFFFFF"/>
    <a:srgbClr val="413C3A"/>
    <a:srgbClr val="E30613"/>
    <a:srgbClr val="F1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9" autoAdjust="0"/>
    <p:restoredTop sz="89718"/>
  </p:normalViewPr>
  <p:slideViewPr>
    <p:cSldViewPr snapToGrid="0" snapToObjects="1" showGuides="1">
      <p:cViewPr varScale="1">
        <p:scale>
          <a:sx n="102" d="100"/>
          <a:sy n="102" d="100"/>
        </p:scale>
        <p:origin x="922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5072" y="208"/>
      </p:cViewPr>
      <p:guideLst>
        <p:guide orient="horz" pos="2890"/>
        <p:guide pos="2160"/>
        <p:guide orient="horz" pos="373"/>
        <p:guide pos="136"/>
        <p:guide pos="41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NAME EVENT / NAME PRESENTATION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96A92-D786-8E43-B631-AC8CCE197032}" type="datetime1">
              <a:rPr lang="fr-CH" smtClean="0">
                <a:latin typeface="Arial" panose="020B0604020202020204" pitchFamily="34" charset="0"/>
              </a:rPr>
              <a:t>31.05.2023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Speaker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 dirty="0"/>
              <a:t>NAME EVENT / NAME PRESENTATION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2D5A2E6-BF77-514A-A699-CC694C3BD51F}" type="datetime1">
              <a:rPr lang="fr-CH" smtClean="0"/>
              <a:t>31.05.2023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0518" y="619273"/>
            <a:ext cx="6436964" cy="362079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551F9A-4701-CE42-97CC-9260CE132552}" type="datetime1">
              <a:rPr lang="fr-CH" smtClean="0"/>
              <a:t>31.05.2023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 dirty="0"/>
              <a:t>NAME EVENT / NAME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46CD82-E649-524A-9F69-54FD129847B5}" type="datetime1">
              <a:rPr lang="fr-CH" smtClean="0"/>
              <a:t>31.05.2023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 dirty="0"/>
              <a:t>NAME EVENT / NAME PRESENTATION</a:t>
            </a:r>
          </a:p>
        </p:txBody>
      </p:sp>
    </p:spTree>
    <p:extLst>
      <p:ext uri="{BB962C8B-B14F-4D97-AF65-F5344CB8AC3E}">
        <p14:creationId xmlns:p14="http://schemas.microsoft.com/office/powerpoint/2010/main" val="87399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87875"/>
            <a:ext cx="6436964" cy="4013683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1CB072-4A5C-F443-84CC-466F605850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8A3106D-EA51-A442-936C-2F743E8ED59D}" type="datetime1">
              <a:rPr lang="fr-CH" smtClean="0"/>
              <a:t>31.05.2023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D8310D-B91B-A743-896F-F9845CEF21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F563D77-70D3-894D-9BAC-6BBC60FA11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 dirty="0"/>
              <a:t>NAME EVENT / NAME PRESENTATION</a:t>
            </a:r>
          </a:p>
        </p:txBody>
      </p:sp>
    </p:spTree>
    <p:extLst>
      <p:ext uri="{BB962C8B-B14F-4D97-AF65-F5344CB8AC3E}">
        <p14:creationId xmlns:p14="http://schemas.microsoft.com/office/powerpoint/2010/main" val="69547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GB" noProof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Modifiez le style des sous-titres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GB" noProof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95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name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en-GB" noProof="0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en-GB" noProof="0" dirty="0"/>
              <a:t>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Quatrième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Cinquième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noProof="0"/>
              <a:t>WELCOME TO EPFL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noProof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3" r:id="rId3"/>
    <p:sldLayoutId id="2147483681" r:id="rId4"/>
    <p:sldLayoutId id="2147483673" r:id="rId5"/>
    <p:sldLayoutId id="2147483685" r:id="rId6"/>
    <p:sldLayoutId id="2147483662" r:id="rId7"/>
    <p:sldLayoutId id="2147483674" r:id="rId8"/>
    <p:sldLayoutId id="2147483675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675" b="7675"/>
          <a:stretch>
            <a:fillRect/>
          </a:stretch>
        </p:blipFill>
        <p:spPr/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4390" y="973394"/>
            <a:ext cx="2519610" cy="2151528"/>
          </a:xfrm>
        </p:spPr>
        <p:txBody>
          <a:bodyPr>
            <a:normAutofit/>
          </a:bodyPr>
          <a:lstStyle/>
          <a:p>
            <a:r>
              <a:rPr lang="fr-FR" sz="4400" dirty="0"/>
              <a:t>CIVIL-459</a:t>
            </a:r>
            <a:br>
              <a:rPr lang="fr-FR" sz="4400" dirty="0"/>
            </a:br>
            <a:r>
              <a:rPr lang="fr-FR" sz="3000" dirty="0"/>
              <a:t>Project 20 Presentation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353" y="3124922"/>
            <a:ext cx="1828800" cy="1568450"/>
          </a:xfrm>
        </p:spPr>
        <p:txBody>
          <a:bodyPr lIns="90000">
            <a:normAutofit/>
          </a:bodyPr>
          <a:lstStyle/>
          <a:p>
            <a:r>
              <a:rPr lang="fr-FR" sz="2000" b="1" dirty="0"/>
              <a:t>Group 14</a:t>
            </a:r>
          </a:p>
          <a:p>
            <a:r>
              <a:rPr lang="fr-FR" sz="1400" b="1" dirty="0"/>
              <a:t>David Rüegg</a:t>
            </a:r>
          </a:p>
          <a:p>
            <a:r>
              <a:rPr lang="fr-FR" sz="1400" b="1" dirty="0"/>
              <a:t>Stephen Monnet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4390" y="4683125"/>
            <a:ext cx="1828800" cy="460375"/>
          </a:xfrm>
        </p:spPr>
        <p:txBody>
          <a:bodyPr/>
          <a:lstStyle/>
          <a:p>
            <a:r>
              <a:rPr lang="fr-FR" b="1" dirty="0"/>
              <a:t>May 2023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6560227" cy="1072753"/>
          </a:xfrm>
        </p:spPr>
        <p:txBody>
          <a:bodyPr/>
          <a:lstStyle/>
          <a:p>
            <a:r>
              <a:rPr lang="fr-FR" dirty="0"/>
              <a:t>Vision-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Vehicle</a:t>
            </a:r>
            <a:r>
              <a:rPr lang="fr-FR" dirty="0"/>
              <a:t> Speed Estimation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00E477-6660-6A47-866B-99F473F4A6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CIVIL-459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492B5F-E3C1-0346-8964-64D4A6F3A0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David Rüegg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44" name="Graphic 43" descr="Arrow: Clockwise curve with solid fill">
            <a:extLst>
              <a:ext uri="{FF2B5EF4-FFF2-40B4-BE49-F238E27FC236}">
                <a16:creationId xmlns:a16="http://schemas.microsoft.com/office/drawing/2014/main" id="{86F1720C-BEDE-970A-CE3A-9D066F4E0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040025">
            <a:off x="3777667" y="1491993"/>
            <a:ext cx="914400" cy="914400"/>
          </a:xfrm>
          <a:prstGeom prst="rect">
            <a:avLst/>
          </a:prstGeom>
        </p:spPr>
      </p:pic>
      <p:pic>
        <p:nvPicPr>
          <p:cNvPr id="46" name="Graphic 45" descr="Arrow: Counter-clockwise curve with solid fill">
            <a:extLst>
              <a:ext uri="{FF2B5EF4-FFF2-40B4-BE49-F238E27FC236}">
                <a16:creationId xmlns:a16="http://schemas.microsoft.com/office/drawing/2014/main" id="{35AB9AE5-F697-18F8-1824-2BE0A7C27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792026">
            <a:off x="5333058" y="3444874"/>
            <a:ext cx="914400" cy="9144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C9E8337-2709-2D1B-72FF-AEBCC5231348}"/>
              </a:ext>
            </a:extLst>
          </p:cNvPr>
          <p:cNvGrpSpPr/>
          <p:nvPr/>
        </p:nvGrpSpPr>
        <p:grpSpPr>
          <a:xfrm>
            <a:off x="6430780" y="3362607"/>
            <a:ext cx="2252718" cy="1141411"/>
            <a:chOff x="6430780" y="3362607"/>
            <a:chExt cx="2252718" cy="114141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DDAEB0B-217A-DF9C-37A0-711D59DC1DD4}"/>
                </a:ext>
              </a:extLst>
            </p:cNvPr>
            <p:cNvGrpSpPr/>
            <p:nvPr/>
          </p:nvGrpSpPr>
          <p:grpSpPr>
            <a:xfrm>
              <a:off x="6434244" y="3362607"/>
              <a:ext cx="2249254" cy="1141411"/>
              <a:chOff x="5871148" y="1677327"/>
              <a:chExt cx="2688236" cy="1364178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68DA145-72D8-1EDC-220E-6BCDA8A7F9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6066" y="1878197"/>
                <a:ext cx="0" cy="1163308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8916D83-831E-AAC2-3B80-7C7681CD2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148" y="2961557"/>
                <a:ext cx="253083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A459E05-186C-93B9-4818-99C20DC8CF09}"/>
                  </a:ext>
                </a:extLst>
              </p:cNvPr>
              <p:cNvSpPr/>
              <p:nvPr/>
            </p:nvSpPr>
            <p:spPr>
              <a:xfrm>
                <a:off x="5906125" y="2097078"/>
                <a:ext cx="2211049" cy="865582"/>
              </a:xfrm>
              <a:custGeom>
                <a:avLst/>
                <a:gdLst>
                  <a:gd name="connsiteX0" fmla="*/ 0 w 2211049"/>
                  <a:gd name="connsiteY0" fmla="*/ 721073 h 865582"/>
                  <a:gd name="connsiteX1" fmla="*/ 269823 w 2211049"/>
                  <a:gd name="connsiteY1" fmla="*/ 301348 h 865582"/>
                  <a:gd name="connsiteX2" fmla="*/ 876924 w 2211049"/>
                  <a:gd name="connsiteY2" fmla="*/ 286358 h 865582"/>
                  <a:gd name="connsiteX3" fmla="*/ 1266668 w 2211049"/>
                  <a:gd name="connsiteY3" fmla="*/ 16535 h 865582"/>
                  <a:gd name="connsiteX4" fmla="*/ 1843790 w 2211049"/>
                  <a:gd name="connsiteY4" fmla="*/ 833499 h 865582"/>
                  <a:gd name="connsiteX5" fmla="*/ 2053652 w 2211049"/>
                  <a:gd name="connsiteY5" fmla="*/ 691092 h 865582"/>
                  <a:gd name="connsiteX6" fmla="*/ 2211049 w 2211049"/>
                  <a:gd name="connsiteY6" fmla="*/ 601152 h 86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1049" h="865582">
                    <a:moveTo>
                      <a:pt x="0" y="721073"/>
                    </a:moveTo>
                    <a:cubicBezTo>
                      <a:pt x="61834" y="547436"/>
                      <a:pt x="123669" y="373800"/>
                      <a:pt x="269823" y="301348"/>
                    </a:cubicBezTo>
                    <a:cubicBezTo>
                      <a:pt x="415977" y="228896"/>
                      <a:pt x="710783" y="333827"/>
                      <a:pt x="876924" y="286358"/>
                    </a:cubicBezTo>
                    <a:cubicBezTo>
                      <a:pt x="1043065" y="238889"/>
                      <a:pt x="1105524" y="-74655"/>
                      <a:pt x="1266668" y="16535"/>
                    </a:cubicBezTo>
                    <a:cubicBezTo>
                      <a:pt x="1427812" y="107725"/>
                      <a:pt x="1712626" y="721073"/>
                      <a:pt x="1843790" y="833499"/>
                    </a:cubicBezTo>
                    <a:cubicBezTo>
                      <a:pt x="1974954" y="945925"/>
                      <a:pt x="1992442" y="729816"/>
                      <a:pt x="2053652" y="691092"/>
                    </a:cubicBezTo>
                    <a:cubicBezTo>
                      <a:pt x="2114862" y="652368"/>
                      <a:pt x="2181069" y="616142"/>
                      <a:pt x="2211049" y="60115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6708563-CB22-0E67-8278-9BAD17AA700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115" y="2611474"/>
                    <a:ext cx="352269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6708563-CB22-0E67-8278-9BAD17AA70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7115" y="2611474"/>
                    <a:ext cx="352269" cy="3000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9E4F828-689A-6B67-9114-C3F4D0032F45}"/>
                      </a:ext>
                    </a:extLst>
                  </p:cNvPr>
                  <p:cNvSpPr txBox="1"/>
                  <p:nvPr/>
                </p:nvSpPr>
                <p:spPr>
                  <a:xfrm>
                    <a:off x="5957861" y="1677327"/>
                    <a:ext cx="352269" cy="3000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9E4F828-689A-6B67-9114-C3F4D0032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7861" y="1677327"/>
                    <a:ext cx="352269" cy="30008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12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F72A0C3-667F-CCA5-F5B2-503BABFEF043}"/>
                </a:ext>
              </a:extLst>
            </p:cNvPr>
            <p:cNvSpPr/>
            <p:nvPr/>
          </p:nvSpPr>
          <p:spPr>
            <a:xfrm>
              <a:off x="6430780" y="3629014"/>
              <a:ext cx="1911246" cy="767814"/>
            </a:xfrm>
            <a:custGeom>
              <a:avLst/>
              <a:gdLst>
                <a:gd name="connsiteX0" fmla="*/ 0 w 1911246"/>
                <a:gd name="connsiteY0" fmla="*/ 665668 h 767814"/>
                <a:gd name="connsiteX1" fmla="*/ 209863 w 1911246"/>
                <a:gd name="connsiteY1" fmla="*/ 403340 h 767814"/>
                <a:gd name="connsiteX2" fmla="*/ 494676 w 1911246"/>
                <a:gd name="connsiteY2" fmla="*/ 290914 h 767814"/>
                <a:gd name="connsiteX3" fmla="*/ 771994 w 1911246"/>
                <a:gd name="connsiteY3" fmla="*/ 298409 h 767814"/>
                <a:gd name="connsiteX4" fmla="*/ 974361 w 1911246"/>
                <a:gd name="connsiteY4" fmla="*/ 36081 h 767814"/>
                <a:gd name="connsiteX5" fmla="*/ 1131758 w 1911246"/>
                <a:gd name="connsiteY5" fmla="*/ 51071 h 767814"/>
                <a:gd name="connsiteX6" fmla="*/ 1289154 w 1911246"/>
                <a:gd name="connsiteY6" fmla="*/ 485786 h 767814"/>
                <a:gd name="connsiteX7" fmla="*/ 1618938 w 1911246"/>
                <a:gd name="connsiteY7" fmla="*/ 763104 h 767814"/>
                <a:gd name="connsiteX8" fmla="*/ 1813810 w 1911246"/>
                <a:gd name="connsiteY8" fmla="*/ 658173 h 767814"/>
                <a:gd name="connsiteX9" fmla="*/ 1911246 w 1911246"/>
                <a:gd name="connsiteY9" fmla="*/ 628193 h 76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1246" h="767814">
                  <a:moveTo>
                    <a:pt x="0" y="665668"/>
                  </a:moveTo>
                  <a:cubicBezTo>
                    <a:pt x="63708" y="565733"/>
                    <a:pt x="127417" y="465799"/>
                    <a:pt x="209863" y="403340"/>
                  </a:cubicBezTo>
                  <a:cubicBezTo>
                    <a:pt x="292309" y="340881"/>
                    <a:pt x="400988" y="308402"/>
                    <a:pt x="494676" y="290914"/>
                  </a:cubicBezTo>
                  <a:cubicBezTo>
                    <a:pt x="588365" y="273425"/>
                    <a:pt x="692047" y="340881"/>
                    <a:pt x="771994" y="298409"/>
                  </a:cubicBezTo>
                  <a:cubicBezTo>
                    <a:pt x="851942" y="255937"/>
                    <a:pt x="914400" y="77304"/>
                    <a:pt x="974361" y="36081"/>
                  </a:cubicBezTo>
                  <a:cubicBezTo>
                    <a:pt x="1034322" y="-5142"/>
                    <a:pt x="1079293" y="-23880"/>
                    <a:pt x="1131758" y="51071"/>
                  </a:cubicBezTo>
                  <a:cubicBezTo>
                    <a:pt x="1184223" y="126022"/>
                    <a:pt x="1207957" y="367114"/>
                    <a:pt x="1289154" y="485786"/>
                  </a:cubicBezTo>
                  <a:cubicBezTo>
                    <a:pt x="1370351" y="604458"/>
                    <a:pt x="1531495" y="734373"/>
                    <a:pt x="1618938" y="763104"/>
                  </a:cubicBezTo>
                  <a:cubicBezTo>
                    <a:pt x="1706381" y="791835"/>
                    <a:pt x="1765092" y="680658"/>
                    <a:pt x="1813810" y="658173"/>
                  </a:cubicBezTo>
                  <a:cubicBezTo>
                    <a:pt x="1862528" y="635688"/>
                    <a:pt x="1886887" y="631940"/>
                    <a:pt x="1911246" y="628193"/>
                  </a:cubicBezTo>
                </a:path>
              </a:pathLst>
            </a:custGeom>
            <a:noFill/>
            <a:ln w="9525"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0163063-03FA-4726-5F41-44AC4B734CAF}"/>
              </a:ext>
            </a:extLst>
          </p:cNvPr>
          <p:cNvSpPr/>
          <p:nvPr/>
        </p:nvSpPr>
        <p:spPr>
          <a:xfrm>
            <a:off x="3754203" y="2457923"/>
            <a:ext cx="2310962" cy="1072752"/>
          </a:xfrm>
          <a:prstGeom prst="roundRect">
            <a:avLst>
              <a:gd name="adj" fmla="val 758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fr-FR" sz="3200" b="1" i="0" u="none" strike="noStrike" kern="1000" cap="none" spc="-7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Our Model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2" name="Espace réservé du contenu 3">
            <a:extLst>
              <a:ext uri="{FF2B5EF4-FFF2-40B4-BE49-F238E27FC236}">
                <a16:creationId xmlns:a16="http://schemas.microsoft.com/office/drawing/2014/main" id="{206C693A-902B-2921-E52D-B84404D82A77}"/>
              </a:ext>
            </a:extLst>
          </p:cNvPr>
          <p:cNvSpPr txBox="1">
            <a:spLocks/>
          </p:cNvSpPr>
          <p:nvPr/>
        </p:nvSpPr>
        <p:spPr>
          <a:xfrm>
            <a:off x="919287" y="2707864"/>
            <a:ext cx="2373295" cy="164562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sz="2200" b="1" dirty="0">
                <a:solidFill>
                  <a:srgbClr val="FF0000"/>
                </a:solidFill>
              </a:rPr>
              <a:t>Kitti Dataset</a:t>
            </a:r>
          </a:p>
          <a:p>
            <a:pPr>
              <a:lnSpc>
                <a:spcPct val="120000"/>
              </a:lnSpc>
              <a:spcBef>
                <a:spcPts val="150"/>
              </a:spcBef>
            </a:pPr>
            <a:r>
              <a:rPr lang="en-US" sz="1900" dirty="0"/>
              <a:t>Residential</a:t>
            </a:r>
          </a:p>
          <a:p>
            <a:pPr>
              <a:lnSpc>
                <a:spcPct val="120000"/>
              </a:lnSpc>
              <a:spcBef>
                <a:spcPts val="150"/>
              </a:spcBef>
            </a:pPr>
            <a:r>
              <a:rPr lang="en-US" sz="1900" dirty="0"/>
              <a:t>City</a:t>
            </a:r>
          </a:p>
          <a:p>
            <a:pPr>
              <a:lnSpc>
                <a:spcPct val="120000"/>
              </a:lnSpc>
              <a:spcBef>
                <a:spcPts val="150"/>
              </a:spcBef>
            </a:pPr>
            <a:r>
              <a:rPr lang="en-US" sz="1900" dirty="0"/>
              <a:t>Road</a:t>
            </a:r>
          </a:p>
        </p:txBody>
      </p:sp>
      <p:sp>
        <p:nvSpPr>
          <p:cNvPr id="93" name="Espace réservé du contenu 3">
            <a:extLst>
              <a:ext uri="{FF2B5EF4-FFF2-40B4-BE49-F238E27FC236}">
                <a16:creationId xmlns:a16="http://schemas.microsoft.com/office/drawing/2014/main" id="{023F81B5-5447-49DA-EBDE-48F522263F2B}"/>
              </a:ext>
            </a:extLst>
          </p:cNvPr>
          <p:cNvSpPr txBox="1">
            <a:spLocks/>
          </p:cNvSpPr>
          <p:nvPr/>
        </p:nvSpPr>
        <p:spPr>
          <a:xfrm>
            <a:off x="6398354" y="1985251"/>
            <a:ext cx="2373295" cy="164562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sz="2200" b="1" dirty="0">
                <a:solidFill>
                  <a:srgbClr val="FF0000"/>
                </a:solidFill>
              </a:rPr>
              <a:t>Metric</a:t>
            </a:r>
          </a:p>
          <a:p>
            <a:pPr>
              <a:lnSpc>
                <a:spcPct val="120000"/>
              </a:lnSpc>
              <a:spcBef>
                <a:spcPts val="150"/>
              </a:spcBef>
            </a:pPr>
            <a:r>
              <a:rPr lang="en-US" sz="1900" dirty="0"/>
              <a:t>L1</a:t>
            </a:r>
          </a:p>
          <a:p>
            <a:pPr>
              <a:lnSpc>
                <a:spcPct val="120000"/>
              </a:lnSpc>
              <a:spcBef>
                <a:spcPts val="150"/>
              </a:spcBef>
            </a:pPr>
            <a:r>
              <a:rPr lang="en-US" sz="1900" dirty="0"/>
              <a:t>RMSE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9E888DD-3FBF-1BF2-8956-F19597C7D1A0}"/>
              </a:ext>
            </a:extLst>
          </p:cNvPr>
          <p:cNvGrpSpPr/>
          <p:nvPr/>
        </p:nvGrpSpPr>
        <p:grpSpPr>
          <a:xfrm>
            <a:off x="695026" y="972666"/>
            <a:ext cx="2966854" cy="1247273"/>
            <a:chOff x="695026" y="1144589"/>
            <a:chExt cx="2966854" cy="1247273"/>
          </a:xfrm>
        </p:grpSpPr>
        <p:pic>
          <p:nvPicPr>
            <p:cNvPr id="95" name="Picture 94" descr="A road with trees on the side&#10;&#10;Description automatically generated with low confidence">
              <a:extLst>
                <a:ext uri="{FF2B5EF4-FFF2-40B4-BE49-F238E27FC236}">
                  <a16:creationId xmlns:a16="http://schemas.microsoft.com/office/drawing/2014/main" id="{B5193895-5B3A-CA70-B5C5-56C2E330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5026" y="1144589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101" name="Picture 100" descr="A road with trees on the side&#10;&#10;Description automatically generated with low confidence">
              <a:extLst>
                <a:ext uri="{FF2B5EF4-FFF2-40B4-BE49-F238E27FC236}">
                  <a16:creationId xmlns:a16="http://schemas.microsoft.com/office/drawing/2014/main" id="{BE5762A4-BB20-D5A5-CC1B-6E7D96271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5981" y="1310608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99" name="Picture 98" descr="A car on a road&#10;&#10;Description automatically generated with low confidence">
              <a:extLst>
                <a:ext uri="{FF2B5EF4-FFF2-40B4-BE49-F238E27FC236}">
                  <a16:creationId xmlns:a16="http://schemas.microsoft.com/office/drawing/2014/main" id="{308F7286-A8F0-3D6F-A117-A7541F78F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3659" y="1490289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97" name="Picture 96" descr="A car on a road&#10;&#10;Description automatically generated with medium confidence">
              <a:extLst>
                <a:ext uri="{FF2B5EF4-FFF2-40B4-BE49-F238E27FC236}">
                  <a16:creationId xmlns:a16="http://schemas.microsoft.com/office/drawing/2014/main" id="{C7659D28-CDD2-7C70-3DBD-FE5B7E7C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45279" y="1662212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92747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C27C3023-3025-AE03-C795-5D9E260A9CE7}"/>
              </a:ext>
            </a:extLst>
          </p:cNvPr>
          <p:cNvGrpSpPr/>
          <p:nvPr/>
        </p:nvGrpSpPr>
        <p:grpSpPr>
          <a:xfrm>
            <a:off x="5740179" y="67456"/>
            <a:ext cx="2846821" cy="2376047"/>
            <a:chOff x="5740179" y="67456"/>
            <a:chExt cx="2846821" cy="232774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DCE48C5-D68C-DFF0-E0CA-D62EF59ACCD6}"/>
                </a:ext>
              </a:extLst>
            </p:cNvPr>
            <p:cNvSpPr/>
            <p:nvPr/>
          </p:nvSpPr>
          <p:spPr>
            <a:xfrm>
              <a:off x="5779632" y="67456"/>
              <a:ext cx="2780277" cy="2327747"/>
            </a:xfrm>
            <a:prstGeom prst="roundRect">
              <a:avLst>
                <a:gd name="adj" fmla="val 49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itle 3">
              <a:extLst>
                <a:ext uri="{FF2B5EF4-FFF2-40B4-BE49-F238E27FC236}">
                  <a16:creationId xmlns:a16="http://schemas.microsoft.com/office/drawing/2014/main" id="{AE6D82A9-36E7-CCC9-05FC-BEE07BC186EF}"/>
                </a:ext>
              </a:extLst>
            </p:cNvPr>
            <p:cNvSpPr txBox="1">
              <a:spLocks/>
            </p:cNvSpPr>
            <p:nvPr/>
          </p:nvSpPr>
          <p:spPr>
            <a:xfrm>
              <a:off x="5740179" y="155682"/>
              <a:ext cx="2846821" cy="648686"/>
            </a:xfrm>
            <a:prstGeom prst="rect">
              <a:avLst/>
            </a:prstGeom>
          </p:spPr>
          <p:txBody>
            <a:bodyPr vert="horz" lIns="180000" tIns="0" rIns="72000" bIns="46800" rtlCol="0" anchor="t">
              <a:normAutofit/>
            </a:bodyPr>
            <a:lstStyle>
              <a:lvl1pPr algn="l" defTabSz="6858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200" b="1" i="0" kern="1000" spc="-70" baseline="0">
                  <a:solidFill>
                    <a:schemeClr val="tx1"/>
                  </a:solidFill>
                  <a:latin typeface="Franklin Gothic Demi Cond" panose="020B0706030402020204" pitchFamily="34" charset="0"/>
                  <a:ea typeface="Roboto Black" panose="02000000000000000000" pitchFamily="2" charset="0"/>
                  <a:cs typeface="Arial" panose="020B0604020202020204" pitchFamily="34" charset="0"/>
                </a:defRPr>
              </a:lvl1pPr>
            </a:lstStyle>
            <a:p>
              <a:r>
                <a:rPr lang="fr-FR" sz="2000" dirty="0">
                  <a:solidFill>
                    <a:schemeClr val="accent1"/>
                  </a:solidFill>
                </a:rPr>
                <a:t>Detection</a:t>
              </a:r>
            </a:p>
            <a:p>
              <a:r>
                <a:rPr lang="en-US" sz="1400" b="0" kern="1200" spc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+mn-ea"/>
                  <a:cs typeface="+mn-cs"/>
                </a:rPr>
                <a:t>You Only Look Once V8 (YOLO)</a:t>
              </a:r>
              <a:endParaRPr lang="en-GB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19" name="Picture 118" descr="A road with trees on the side&#10;&#10;Description automatically generated with low confidence">
            <a:extLst>
              <a:ext uri="{FF2B5EF4-FFF2-40B4-BE49-F238E27FC236}">
                <a16:creationId xmlns:a16="http://schemas.microsoft.com/office/drawing/2014/main" id="{E6AF58E5-4572-1A3E-EEF5-27EB1D7D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288" y="568850"/>
            <a:ext cx="2416601" cy="7296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Below">
              <a:rot lat="2400000" lon="0" rev="0"/>
            </a:camera>
            <a:lightRig rig="threePt" dir="t"/>
          </a:scene3d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75EA95D-FBE7-7D9E-0E4B-DF1E4F7B5CF1}"/>
              </a:ext>
            </a:extLst>
          </p:cNvPr>
          <p:cNvGrpSpPr/>
          <p:nvPr/>
        </p:nvGrpSpPr>
        <p:grpSpPr>
          <a:xfrm>
            <a:off x="5953423" y="937728"/>
            <a:ext cx="2416601" cy="729650"/>
            <a:chOff x="5953423" y="847788"/>
            <a:chExt cx="2416601" cy="729650"/>
          </a:xfrm>
          <a:scene3d>
            <a:camera prst="perspectiveBelow">
              <a:rot lat="2400000" lon="0" rev="0"/>
            </a:camera>
            <a:lightRig rig="threePt" dir="t"/>
          </a:scene3d>
        </p:grpSpPr>
        <p:pic>
          <p:nvPicPr>
            <p:cNvPr id="118" name="Picture 117" descr="A road with trees on the side&#10;&#10;Description automatically generated with low confidence">
              <a:extLst>
                <a:ext uri="{FF2B5EF4-FFF2-40B4-BE49-F238E27FC236}">
                  <a16:creationId xmlns:a16="http://schemas.microsoft.com/office/drawing/2014/main" id="{B5AD1A20-EE7F-7FD6-94FF-7B3EFA15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423" y="847788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5E6EC7C-FAAD-C103-1886-E7EEE957226B}"/>
                </a:ext>
              </a:extLst>
            </p:cNvPr>
            <p:cNvSpPr/>
            <p:nvPr/>
          </p:nvSpPr>
          <p:spPr>
            <a:xfrm>
              <a:off x="5958014" y="1256240"/>
              <a:ext cx="681653" cy="262428"/>
            </a:xfrm>
            <a:prstGeom prst="rect">
              <a:avLst/>
            </a:prstGeom>
            <a:solidFill>
              <a:srgbClr val="E30613">
                <a:alpha val="20000"/>
              </a:srgb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7F91D1-12E6-6FC8-F9DE-4CD2D62D23E7}"/>
              </a:ext>
            </a:extLst>
          </p:cNvPr>
          <p:cNvGrpSpPr/>
          <p:nvPr/>
        </p:nvGrpSpPr>
        <p:grpSpPr>
          <a:xfrm>
            <a:off x="959575" y="2347721"/>
            <a:ext cx="3920312" cy="2554658"/>
            <a:chOff x="907118" y="2362000"/>
            <a:chExt cx="3920312" cy="267522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10D1948-9160-F22E-ADCF-D902D15EBC62}"/>
                </a:ext>
              </a:extLst>
            </p:cNvPr>
            <p:cNvSpPr/>
            <p:nvPr/>
          </p:nvSpPr>
          <p:spPr>
            <a:xfrm>
              <a:off x="907118" y="2929622"/>
              <a:ext cx="3920312" cy="2107605"/>
            </a:xfrm>
            <a:prstGeom prst="roundRect">
              <a:avLst>
                <a:gd name="adj" fmla="val 491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61E8691-BF06-8470-721D-8E0A2633E189}"/>
                </a:ext>
              </a:extLst>
            </p:cNvPr>
            <p:cNvGrpSpPr/>
            <p:nvPr/>
          </p:nvGrpSpPr>
          <p:grpSpPr>
            <a:xfrm>
              <a:off x="2513105" y="2362000"/>
              <a:ext cx="2314325" cy="748988"/>
              <a:chOff x="2513105" y="2362000"/>
              <a:chExt cx="2314325" cy="748988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080A726-6AEC-FDAB-4889-E6E136525EE0}"/>
                  </a:ext>
                </a:extLst>
              </p:cNvPr>
              <p:cNvSpPr/>
              <p:nvPr/>
            </p:nvSpPr>
            <p:spPr>
              <a:xfrm>
                <a:off x="2727743" y="2362000"/>
                <a:ext cx="2099687" cy="727965"/>
              </a:xfrm>
              <a:prstGeom prst="roundRect">
                <a:avLst>
                  <a:gd name="adj" fmla="val 491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itle 3">
                <a:extLst>
                  <a:ext uri="{FF2B5EF4-FFF2-40B4-BE49-F238E27FC236}">
                    <a16:creationId xmlns:a16="http://schemas.microsoft.com/office/drawing/2014/main" id="{6D6F714D-4DCD-C69E-5C92-E0691DCF0A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3105" y="2462302"/>
                <a:ext cx="2266929" cy="648686"/>
              </a:xfrm>
              <a:prstGeom prst="rect">
                <a:avLst/>
              </a:prstGeom>
            </p:spPr>
            <p:txBody>
              <a:bodyPr vert="horz" lIns="180000" tIns="0" rIns="72000" bIns="46800" rtlCol="0" anchor="t">
                <a:normAutofit lnSpcReduction="10000"/>
              </a:bodyPr>
              <a:lstStyle>
                <a:lvl1pPr algn="l" defTabSz="685800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200" b="1" i="0" kern="1000" spc="-70" baseline="0">
                    <a:solidFill>
                      <a:schemeClr val="tx1"/>
                    </a:solidFill>
                    <a:latin typeface="Franklin Gothic Demi Cond" panose="020B0706030402020204" pitchFamily="34" charset="0"/>
                    <a:ea typeface="Roboto Black" panose="02000000000000000000" pitchFamily="2" charset="0"/>
                    <a:cs typeface="Arial" panose="020B0604020202020204" pitchFamily="34" charset="0"/>
                  </a:defRPr>
                </a:lvl1pPr>
              </a:lstStyle>
              <a:p>
                <a:pPr algn="r"/>
                <a:r>
                  <a:rPr lang="fr-FR" sz="2000" dirty="0">
                    <a:solidFill>
                      <a:schemeClr val="accent4"/>
                    </a:solidFill>
                  </a:rPr>
                  <a:t>Optical Flow</a:t>
                </a:r>
              </a:p>
              <a:p>
                <a:pPr algn="r"/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Recurrent All-Pairs Field Transforms (RAFT)</a:t>
                </a:r>
                <a:endParaRPr lang="en-GB" sz="1400" dirty="0">
                  <a:solidFill>
                    <a:schemeClr val="accent2"/>
                  </a:solidFill>
                </a:endParaRPr>
              </a:p>
            </p:txBody>
          </p:sp>
        </p:grpSp>
      </p:grpSp>
      <p:pic>
        <p:nvPicPr>
          <p:cNvPr id="100" name="Picture 99" descr="A picture containing blur, colorfulness, magenta, light&#10;&#10;Description automatically generated">
            <a:extLst>
              <a:ext uri="{FF2B5EF4-FFF2-40B4-BE49-F238E27FC236}">
                <a16:creationId xmlns:a16="http://schemas.microsoft.com/office/drawing/2014/main" id="{02892325-C315-18F7-18C2-DEED682F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12" y="3395700"/>
            <a:ext cx="2422987" cy="71264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98" name="Picture 97" descr="A picture containing blur, colorfulness, light&#10;&#10;Description automatically generated">
            <a:extLst>
              <a:ext uri="{FF2B5EF4-FFF2-40B4-BE49-F238E27FC236}">
                <a16:creationId xmlns:a16="http://schemas.microsoft.com/office/drawing/2014/main" id="{9187D577-EDA7-5D49-6E96-F75442A9E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672" y="3593586"/>
            <a:ext cx="2422987" cy="71264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102" name="Picture 101" descr="A picture containing blur, colorfulness, magenta, light&#10;&#10;Description automatically generated">
            <a:extLst>
              <a:ext uri="{FF2B5EF4-FFF2-40B4-BE49-F238E27FC236}">
                <a16:creationId xmlns:a16="http://schemas.microsoft.com/office/drawing/2014/main" id="{BFFDBF9D-6769-87B9-C9E4-E6C7CC015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575" y="3845409"/>
            <a:ext cx="2422987" cy="71264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F87827-4B74-B70D-9E55-0AEFB435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479029"/>
          </a:xfrm>
        </p:spPr>
        <p:txBody>
          <a:bodyPr/>
          <a:lstStyle/>
          <a:p>
            <a:r>
              <a:rPr lang="fr-FR" dirty="0"/>
              <a:t>Method (1/2)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D38F6-8448-ED1B-8081-DBF58E0EAD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CIVIL-459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D963C-44B7-4E79-B984-437C09DB2D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David Rüegg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A4C3-9FEE-4805-3470-C74284C887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CE7A305-0318-000F-E87A-52AF4D38A8FB}"/>
              </a:ext>
            </a:extLst>
          </p:cNvPr>
          <p:cNvGrpSpPr/>
          <p:nvPr/>
        </p:nvGrpSpPr>
        <p:grpSpPr>
          <a:xfrm>
            <a:off x="5785016" y="2522814"/>
            <a:ext cx="2794572" cy="2550004"/>
            <a:chOff x="5785016" y="2470349"/>
            <a:chExt cx="2794572" cy="255000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81F0D47-5D29-AC13-25B6-A1EFE80757B9}"/>
                </a:ext>
              </a:extLst>
            </p:cNvPr>
            <p:cNvSpPr/>
            <p:nvPr/>
          </p:nvSpPr>
          <p:spPr>
            <a:xfrm>
              <a:off x="5785016" y="2470349"/>
              <a:ext cx="2794572" cy="2550004"/>
            </a:xfrm>
            <a:prstGeom prst="roundRect">
              <a:avLst>
                <a:gd name="adj" fmla="val 49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8B66F811-20F8-BE3A-3B50-88D7A236A34A}"/>
                </a:ext>
              </a:extLst>
            </p:cNvPr>
            <p:cNvSpPr txBox="1">
              <a:spLocks/>
            </p:cNvSpPr>
            <p:nvPr/>
          </p:nvSpPr>
          <p:spPr>
            <a:xfrm>
              <a:off x="5785016" y="2556552"/>
              <a:ext cx="2621413" cy="648686"/>
            </a:xfrm>
            <a:prstGeom prst="rect">
              <a:avLst/>
            </a:prstGeom>
          </p:spPr>
          <p:txBody>
            <a:bodyPr vert="horz" lIns="180000" tIns="0" rIns="72000" bIns="46800" rtlCol="0" anchor="t">
              <a:normAutofit/>
            </a:bodyPr>
            <a:lstStyle>
              <a:lvl1pPr algn="l" defTabSz="6858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200" b="1" i="0" kern="1000" spc="-70" baseline="0">
                  <a:solidFill>
                    <a:schemeClr val="tx1"/>
                  </a:solidFill>
                  <a:latin typeface="Franklin Gothic Demi Cond" panose="020B0706030402020204" pitchFamily="34" charset="0"/>
                  <a:ea typeface="Roboto Black" panose="02000000000000000000" pitchFamily="2" charset="0"/>
                  <a:cs typeface="Arial" panose="020B0604020202020204" pitchFamily="34" charset="0"/>
                </a:defRPr>
              </a:lvl1pPr>
            </a:lstStyle>
            <a:p>
              <a:r>
                <a:rPr lang="fr-FR" sz="2000" dirty="0">
                  <a:solidFill>
                    <a:sysClr val="windowText" lastClr="000000"/>
                  </a:solidFill>
                </a:rPr>
                <a:t>Depth</a:t>
              </a:r>
            </a:p>
            <a:p>
              <a:r>
                <a:rPr lang="en-US" sz="1400" b="0" kern="1200" spc="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/>
                  <a:ea typeface="+mn-ea"/>
                  <a:cs typeface="+mn-cs"/>
                </a:rPr>
                <a:t>Dense Prediction Transformers (DPT)</a:t>
              </a:r>
              <a:endPara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8" name="Graphic 27" descr="Arrow Right with solid fill">
            <a:extLst>
              <a:ext uri="{FF2B5EF4-FFF2-40B4-BE49-F238E27FC236}">
                <a16:creationId xmlns:a16="http://schemas.microsoft.com/office/drawing/2014/main" id="{B9D49205-81F2-C2B8-55FF-3E670F6C8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93827">
            <a:off x="4836636" y="1878860"/>
            <a:ext cx="848096" cy="848096"/>
          </a:xfrm>
          <a:prstGeom prst="rect">
            <a:avLst/>
          </a:prstGeom>
        </p:spPr>
      </p:pic>
      <p:pic>
        <p:nvPicPr>
          <p:cNvPr id="34" name="Graphic 33" descr="Arrow Right with solid fill">
            <a:extLst>
              <a:ext uri="{FF2B5EF4-FFF2-40B4-BE49-F238E27FC236}">
                <a16:creationId xmlns:a16="http://schemas.microsoft.com/office/drawing/2014/main" id="{4A01D517-C63B-D465-44A4-67FE4E9AA4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9887" y="885935"/>
            <a:ext cx="848096" cy="848096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2A55668-172A-9A88-53DE-6F883536530A}"/>
              </a:ext>
            </a:extLst>
          </p:cNvPr>
          <p:cNvCxnSpPr>
            <a:cxnSpLocks/>
          </p:cNvCxnSpPr>
          <p:nvPr/>
        </p:nvCxnSpPr>
        <p:spPr>
          <a:xfrm>
            <a:off x="1118554" y="1841161"/>
            <a:ext cx="340097" cy="164264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4DA24D9-969D-2549-3BA0-A125AE32F431}"/>
              </a:ext>
            </a:extLst>
          </p:cNvPr>
          <p:cNvCxnSpPr>
            <a:cxnSpLocks/>
          </p:cNvCxnSpPr>
          <p:nvPr/>
        </p:nvCxnSpPr>
        <p:spPr>
          <a:xfrm>
            <a:off x="1541999" y="1986677"/>
            <a:ext cx="0" cy="148421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B2E7FFC-A89C-94AC-56E4-A3B82BFFD91C}"/>
              </a:ext>
            </a:extLst>
          </p:cNvPr>
          <p:cNvCxnSpPr>
            <a:cxnSpLocks/>
          </p:cNvCxnSpPr>
          <p:nvPr/>
        </p:nvCxnSpPr>
        <p:spPr>
          <a:xfrm>
            <a:off x="1675800" y="2002209"/>
            <a:ext cx="353597" cy="170785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A42D00-08D7-5286-2583-59E63D51C6D1}"/>
              </a:ext>
            </a:extLst>
          </p:cNvPr>
          <p:cNvCxnSpPr>
            <a:cxnSpLocks/>
          </p:cNvCxnSpPr>
          <p:nvPr/>
        </p:nvCxnSpPr>
        <p:spPr>
          <a:xfrm>
            <a:off x="2121393" y="2158584"/>
            <a:ext cx="0" cy="153649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ED906C4-5454-A812-1496-E358F6AFCC4E}"/>
              </a:ext>
            </a:extLst>
          </p:cNvPr>
          <p:cNvCxnSpPr>
            <a:cxnSpLocks/>
          </p:cNvCxnSpPr>
          <p:nvPr/>
        </p:nvCxnSpPr>
        <p:spPr>
          <a:xfrm>
            <a:off x="2248092" y="2158584"/>
            <a:ext cx="373982" cy="180631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E30E216-C5C6-72D2-22A3-E746AC16F9BE}"/>
              </a:ext>
            </a:extLst>
          </p:cNvPr>
          <p:cNvCxnSpPr>
            <a:cxnSpLocks/>
          </p:cNvCxnSpPr>
          <p:nvPr/>
        </p:nvCxnSpPr>
        <p:spPr>
          <a:xfrm>
            <a:off x="2708870" y="2315981"/>
            <a:ext cx="0" cy="164142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9574A7-E49B-2F62-43F8-C740BF09A5B0}"/>
              </a:ext>
            </a:extLst>
          </p:cNvPr>
          <p:cNvGrpSpPr/>
          <p:nvPr/>
        </p:nvGrpSpPr>
        <p:grpSpPr>
          <a:xfrm>
            <a:off x="731084" y="925967"/>
            <a:ext cx="4136863" cy="1182491"/>
            <a:chOff x="679192" y="746854"/>
            <a:chExt cx="4136863" cy="1182491"/>
          </a:xfrm>
        </p:grpSpPr>
        <p:pic>
          <p:nvPicPr>
            <p:cNvPr id="83" name="Picture 82" descr="A road with trees on the side&#10;&#10;Description automatically generated with low confidence">
              <a:extLst>
                <a:ext uri="{FF2B5EF4-FFF2-40B4-BE49-F238E27FC236}">
                  <a16:creationId xmlns:a16="http://schemas.microsoft.com/office/drawing/2014/main" id="{13E7228A-3C3F-365B-0B1C-503208826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192" y="746854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84" name="Picture 83" descr="A road with trees on the side&#10;&#10;Description automatically generated with low confidence">
              <a:extLst>
                <a:ext uri="{FF2B5EF4-FFF2-40B4-BE49-F238E27FC236}">
                  <a16:creationId xmlns:a16="http://schemas.microsoft.com/office/drawing/2014/main" id="{E1F2F94A-2A4F-43F6-8549-0246B12DC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655" y="885028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85" name="Picture 84" descr="A car on a road&#10;&#10;Description automatically generated with low confidence">
              <a:extLst>
                <a:ext uri="{FF2B5EF4-FFF2-40B4-BE49-F238E27FC236}">
                  <a16:creationId xmlns:a16="http://schemas.microsoft.com/office/drawing/2014/main" id="{0EEBB6B8-E9B0-738D-36F2-7E2DC96F0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3639" y="1050814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86" name="Picture 85" descr="A car on a road&#10;&#10;Description automatically generated with medium confidence">
              <a:extLst>
                <a:ext uri="{FF2B5EF4-FFF2-40B4-BE49-F238E27FC236}">
                  <a16:creationId xmlns:a16="http://schemas.microsoft.com/office/drawing/2014/main" id="{65FF4303-2DF6-0901-0B45-B89627703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9454" y="1199695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00B4F7F-0EAA-7381-D8E4-2198E7B3FB22}"/>
              </a:ext>
            </a:extLst>
          </p:cNvPr>
          <p:cNvGrpSpPr/>
          <p:nvPr/>
        </p:nvGrpSpPr>
        <p:grpSpPr>
          <a:xfrm>
            <a:off x="5951558" y="1336638"/>
            <a:ext cx="2416601" cy="729650"/>
            <a:chOff x="5951558" y="1246698"/>
            <a:chExt cx="2416601" cy="729650"/>
          </a:xfrm>
          <a:scene3d>
            <a:camera prst="perspectiveBelow">
              <a:rot lat="2400000" lon="0" rev="0"/>
            </a:camera>
            <a:lightRig rig="threePt" dir="t"/>
          </a:scene3d>
        </p:grpSpPr>
        <p:pic>
          <p:nvPicPr>
            <p:cNvPr id="117" name="Picture 116" descr="A car on a road&#10;&#10;Description automatically generated with low confidence">
              <a:extLst>
                <a:ext uri="{FF2B5EF4-FFF2-40B4-BE49-F238E27FC236}">
                  <a16:creationId xmlns:a16="http://schemas.microsoft.com/office/drawing/2014/main" id="{06956A47-6F63-48DA-D411-EA34A4D6B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1558" y="1246698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B89240D-B80C-3A4B-66DE-D7DC5A788364}"/>
                </a:ext>
              </a:extLst>
            </p:cNvPr>
            <p:cNvSpPr/>
            <p:nvPr/>
          </p:nvSpPr>
          <p:spPr>
            <a:xfrm>
              <a:off x="6173834" y="1627717"/>
              <a:ext cx="647800" cy="262428"/>
            </a:xfrm>
            <a:prstGeom prst="rect">
              <a:avLst/>
            </a:prstGeom>
            <a:solidFill>
              <a:srgbClr val="E30613">
                <a:alpha val="20000"/>
              </a:srgb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1B9D7E7-D71F-E9E0-C889-760C25DF5EEE}"/>
              </a:ext>
            </a:extLst>
          </p:cNvPr>
          <p:cNvGrpSpPr/>
          <p:nvPr/>
        </p:nvGrpSpPr>
        <p:grpSpPr>
          <a:xfrm>
            <a:off x="5961521" y="1709833"/>
            <a:ext cx="2416601" cy="729650"/>
            <a:chOff x="5971688" y="1666216"/>
            <a:chExt cx="2416601" cy="729650"/>
          </a:xfrm>
          <a:scene3d>
            <a:camera prst="perspectiveBelow">
              <a:rot lat="2400000" lon="0" rev="0"/>
            </a:camera>
            <a:lightRig rig="threePt" dir="t"/>
          </a:scene3d>
        </p:grpSpPr>
        <p:pic>
          <p:nvPicPr>
            <p:cNvPr id="116" name="Picture 115" descr="A car on a road&#10;&#10;Description automatically generated with medium confidence">
              <a:extLst>
                <a:ext uri="{FF2B5EF4-FFF2-40B4-BE49-F238E27FC236}">
                  <a16:creationId xmlns:a16="http://schemas.microsoft.com/office/drawing/2014/main" id="{EA4689CA-B2D7-1139-DDC9-B759E0F22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71688" y="1666216"/>
              <a:ext cx="2416601" cy="72965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818C01-35DC-00CD-2363-855997806ED5}"/>
                </a:ext>
              </a:extLst>
            </p:cNvPr>
            <p:cNvSpPr/>
            <p:nvPr/>
          </p:nvSpPr>
          <p:spPr>
            <a:xfrm>
              <a:off x="6569708" y="2051494"/>
              <a:ext cx="387812" cy="157550"/>
            </a:xfrm>
            <a:prstGeom prst="rect">
              <a:avLst/>
            </a:prstGeom>
            <a:solidFill>
              <a:srgbClr val="E30613">
                <a:alpha val="20000"/>
              </a:srgb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26" name="Picture 125" descr="A picture containing black, blurry, fog, monochrome photography&#10;&#10;Description automatically generated">
            <a:extLst>
              <a:ext uri="{FF2B5EF4-FFF2-40B4-BE49-F238E27FC236}">
                <a16:creationId xmlns:a16="http://schemas.microsoft.com/office/drawing/2014/main" id="{8C629F41-FFFB-C015-C87C-0C7D048F88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4607" y="3162932"/>
            <a:ext cx="2424236" cy="71301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Below" fov="2700000">
              <a:rot lat="2400000" lon="0" rev="0"/>
            </a:camera>
            <a:lightRig rig="threePt" dir="t"/>
          </a:scene3d>
        </p:spPr>
      </p:pic>
      <p:pic>
        <p:nvPicPr>
          <p:cNvPr id="132" name="Picture 131" descr="A black and white photo of a black and white photo of a black and white photo of a black and white photo of a black and white photo of a black and white photo of a black and&#10;&#10;Description automatically generated with medium confidence">
            <a:extLst>
              <a:ext uri="{FF2B5EF4-FFF2-40B4-BE49-F238E27FC236}">
                <a16:creationId xmlns:a16="http://schemas.microsoft.com/office/drawing/2014/main" id="{212EB70C-1C5F-3949-DBB5-2C676F0F85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1688" y="3520960"/>
            <a:ext cx="2424236" cy="71301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Below" fov="2700000">
              <a:rot lat="2400000" lon="0" rev="0"/>
            </a:camera>
            <a:lightRig rig="threePt" dir="t"/>
          </a:scene3d>
        </p:spPr>
      </p:pic>
      <p:pic>
        <p:nvPicPr>
          <p:cNvPr id="130" name="Picture 129" descr="A picture containing blurry, black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AC4C1230-85F1-73F9-BFA1-67A7FF47BD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4053" y="3926584"/>
            <a:ext cx="2424236" cy="71301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Below" fov="2700000">
              <a:rot lat="2400000" lon="0" rev="0"/>
            </a:camera>
            <a:lightRig rig="threePt" dir="t"/>
          </a:scene3d>
        </p:spPr>
      </p:pic>
      <p:pic>
        <p:nvPicPr>
          <p:cNvPr id="128" name="Picture 127" descr="A picture containing black, blurry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C06FE7B2-F773-D7D3-7FA7-C9BB324C6F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68273" y="4359808"/>
            <a:ext cx="2424236" cy="71301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Below" fov="2700000">
              <a:rot lat="240000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482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 descr="A picture containing blur, colorfulness, light&#10;&#10;Description automatically generated">
            <a:extLst>
              <a:ext uri="{FF2B5EF4-FFF2-40B4-BE49-F238E27FC236}">
                <a16:creationId xmlns:a16="http://schemas.microsoft.com/office/drawing/2014/main" id="{86BA6610-76E4-B1C2-E368-74572582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90" y="1227068"/>
            <a:ext cx="2422987" cy="71264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F87827-4B74-B70D-9E55-0AEFB435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479029"/>
          </a:xfrm>
        </p:spPr>
        <p:txBody>
          <a:bodyPr/>
          <a:lstStyle/>
          <a:p>
            <a:r>
              <a:rPr lang="fr-FR" dirty="0"/>
              <a:t>Method (2/2)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D38F6-8448-ED1B-8081-DBF58E0EAD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CIVIL-459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D963C-44B7-4E79-B984-437C09DB2D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David Rüegg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A4C3-9FEE-4805-3470-C74284C887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F4CB303-F714-9AFB-AACB-A8AA409A90BF}"/>
              </a:ext>
            </a:extLst>
          </p:cNvPr>
          <p:cNvSpPr txBox="1">
            <a:spLocks/>
          </p:cNvSpPr>
          <p:nvPr/>
        </p:nvSpPr>
        <p:spPr>
          <a:xfrm>
            <a:off x="902382" y="2295205"/>
            <a:ext cx="1185277" cy="301518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txBody>
          <a:bodyPr vert="horz" lIns="180000" tIns="0" rIns="72000" bIns="46800" rtlCol="0" anchor="t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sz="2000" dirty="0">
                <a:solidFill>
                  <a:schemeClr val="accent1"/>
                </a:solidFill>
              </a:rPr>
              <a:t>Detection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AF6F1D2F-84EC-7E9E-D179-38A159AB5871}"/>
              </a:ext>
            </a:extLst>
          </p:cNvPr>
          <p:cNvSpPr txBox="1">
            <a:spLocks/>
          </p:cNvSpPr>
          <p:nvPr/>
        </p:nvSpPr>
        <p:spPr>
          <a:xfrm>
            <a:off x="902382" y="993782"/>
            <a:ext cx="1393254" cy="301518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txBody>
          <a:bodyPr vert="horz" lIns="180000" tIns="0" rIns="72000" bIns="46800" rtlCol="0" anchor="t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sz="2000" dirty="0">
                <a:solidFill>
                  <a:schemeClr val="accent4"/>
                </a:solidFill>
              </a:rPr>
              <a:t>Optical Flow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FC2E8BFE-1FA1-3183-D7BD-1C66A410E8C6}"/>
              </a:ext>
            </a:extLst>
          </p:cNvPr>
          <p:cNvSpPr txBox="1">
            <a:spLocks/>
          </p:cNvSpPr>
          <p:nvPr/>
        </p:nvSpPr>
        <p:spPr>
          <a:xfrm>
            <a:off x="902382" y="3523975"/>
            <a:ext cx="1393254" cy="301518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txBody>
          <a:bodyPr vert="horz" lIns="180000" tIns="0" rIns="72000" bIns="46800" rtlCol="0" anchor="t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sz="2000" dirty="0"/>
              <a:t>Depth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85283D-809A-E929-B29C-635E57510E0D}"/>
              </a:ext>
            </a:extLst>
          </p:cNvPr>
          <p:cNvCxnSpPr>
            <a:cxnSpLocks/>
          </p:cNvCxnSpPr>
          <p:nvPr/>
        </p:nvCxnSpPr>
        <p:spPr>
          <a:xfrm>
            <a:off x="3419407" y="1550041"/>
            <a:ext cx="502534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13C4665-06A1-743E-C33A-A498BEF1CEE6}"/>
              </a:ext>
            </a:extLst>
          </p:cNvPr>
          <p:cNvCxnSpPr>
            <a:cxnSpLocks/>
          </p:cNvCxnSpPr>
          <p:nvPr/>
        </p:nvCxnSpPr>
        <p:spPr>
          <a:xfrm flipV="1">
            <a:off x="3443152" y="2137742"/>
            <a:ext cx="1084780" cy="540694"/>
          </a:xfrm>
          <a:prstGeom prst="bentConnector3">
            <a:avLst>
              <a:gd name="adj1" fmla="val 997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1F5DB36-DD2C-FFAA-6C86-638190CE4256}"/>
              </a:ext>
            </a:extLst>
          </p:cNvPr>
          <p:cNvCxnSpPr>
            <a:cxnSpLocks/>
          </p:cNvCxnSpPr>
          <p:nvPr/>
        </p:nvCxnSpPr>
        <p:spPr>
          <a:xfrm>
            <a:off x="3443152" y="3925627"/>
            <a:ext cx="11183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11A84E1-8E14-A53E-BA30-2E739A9B3CFC}"/>
              </a:ext>
            </a:extLst>
          </p:cNvPr>
          <p:cNvSpPr/>
          <p:nvPr/>
        </p:nvSpPr>
        <p:spPr>
          <a:xfrm>
            <a:off x="4695278" y="3662656"/>
            <a:ext cx="525941" cy="525941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2" name="Picture 81" descr="A picture containing blur, colorfulness, light&#10;&#10;Description automatically generated">
            <a:extLst>
              <a:ext uri="{FF2B5EF4-FFF2-40B4-BE49-F238E27FC236}">
                <a16:creationId xmlns:a16="http://schemas.microsoft.com/office/drawing/2014/main" id="{4B7C402F-72EA-2FFD-CF9E-E9912BA7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1" y="1221015"/>
            <a:ext cx="2422987" cy="71264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84" name="Picture 83" descr="A car on a road&#10;&#10;Description automatically generated with low confidence">
            <a:extLst>
              <a:ext uri="{FF2B5EF4-FFF2-40B4-BE49-F238E27FC236}">
                <a16:creationId xmlns:a16="http://schemas.microsoft.com/office/drawing/2014/main" id="{503B8B11-7D97-E4D9-6763-616AF8098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55" y="2459164"/>
            <a:ext cx="2416601" cy="72965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pic>
        <p:nvPicPr>
          <p:cNvPr id="86" name="Picture 85" descr="A picture containing blurry, black, black and white, monochrome photography&#10;&#10;Description automatically generated">
            <a:extLst>
              <a:ext uri="{FF2B5EF4-FFF2-40B4-BE49-F238E27FC236}">
                <a16:creationId xmlns:a16="http://schemas.microsoft.com/office/drawing/2014/main" id="{846AE363-72A0-6C83-8066-580BA3692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19" y="3725106"/>
            <a:ext cx="2424236" cy="71301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E746DEE0-09F4-8282-6EA7-C12745AE3716}"/>
              </a:ext>
            </a:extLst>
          </p:cNvPr>
          <p:cNvSpPr/>
          <p:nvPr/>
        </p:nvSpPr>
        <p:spPr>
          <a:xfrm>
            <a:off x="1326632" y="2924338"/>
            <a:ext cx="584616" cy="343519"/>
          </a:xfrm>
          <a:prstGeom prst="rect">
            <a:avLst/>
          </a:prstGeom>
          <a:solidFill>
            <a:srgbClr val="E30613">
              <a:alpha val="20000"/>
            </a:srgbClr>
          </a:solidFill>
          <a:ln w="19050"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8783EEC-8B48-43CA-9CB2-081D6DB74BA5}"/>
              </a:ext>
            </a:extLst>
          </p:cNvPr>
          <p:cNvSpPr/>
          <p:nvPr/>
        </p:nvSpPr>
        <p:spPr>
          <a:xfrm>
            <a:off x="4198716" y="1674501"/>
            <a:ext cx="584616" cy="343519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FC0984F-331D-1692-E91C-C562D4719058}"/>
              </a:ext>
            </a:extLst>
          </p:cNvPr>
          <p:cNvCxnSpPr>
            <a:cxnSpLocks/>
          </p:cNvCxnSpPr>
          <p:nvPr/>
        </p:nvCxnSpPr>
        <p:spPr>
          <a:xfrm>
            <a:off x="4960617" y="2083996"/>
            <a:ext cx="0" cy="1479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7A0AF71-E2ED-594A-3A86-DBAAAB66158A}"/>
              </a:ext>
            </a:extLst>
          </p:cNvPr>
          <p:cNvSpPr txBox="1"/>
          <p:nvPr/>
        </p:nvSpPr>
        <p:spPr>
          <a:xfrm>
            <a:off x="4662730" y="3770855"/>
            <a:ext cx="606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stack</a:t>
            </a:r>
            <a:endParaRPr lang="en-GB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2EE02DA-B9EE-8C71-69DF-F287BCCB8345}"/>
              </a:ext>
            </a:extLst>
          </p:cNvPr>
          <p:cNvCxnSpPr>
            <a:cxnSpLocks/>
          </p:cNvCxnSpPr>
          <p:nvPr/>
        </p:nvCxnSpPr>
        <p:spPr>
          <a:xfrm>
            <a:off x="5379382" y="3925627"/>
            <a:ext cx="3468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CD85842-D477-03A2-4380-4B3FD69D2658}"/>
              </a:ext>
            </a:extLst>
          </p:cNvPr>
          <p:cNvGrpSpPr/>
          <p:nvPr/>
        </p:nvGrpSpPr>
        <p:grpSpPr>
          <a:xfrm>
            <a:off x="5766161" y="2974598"/>
            <a:ext cx="2851101" cy="1458185"/>
            <a:chOff x="5374223" y="2684602"/>
            <a:chExt cx="2851101" cy="1458185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4760E00-9038-C06C-9008-2C711EB29A01}"/>
                </a:ext>
              </a:extLst>
            </p:cNvPr>
            <p:cNvGrpSpPr/>
            <p:nvPr/>
          </p:nvGrpSpPr>
          <p:grpSpPr>
            <a:xfrm>
              <a:off x="5374223" y="2684602"/>
              <a:ext cx="2851101" cy="1404284"/>
              <a:chOff x="5207629" y="2758587"/>
              <a:chExt cx="2851101" cy="1404284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EF2D355-E488-A8CF-8A1E-6B848ED78506}"/>
                  </a:ext>
                </a:extLst>
              </p:cNvPr>
              <p:cNvSpPr/>
              <p:nvPr/>
            </p:nvSpPr>
            <p:spPr>
              <a:xfrm>
                <a:off x="5290825" y="3433476"/>
                <a:ext cx="2121105" cy="67475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457666F-9E5D-5638-BD45-201C40E76446}"/>
                  </a:ext>
                </a:extLst>
              </p:cNvPr>
              <p:cNvSpPr/>
              <p:nvPr/>
            </p:nvSpPr>
            <p:spPr>
              <a:xfrm>
                <a:off x="6393786" y="3048583"/>
                <a:ext cx="1378580" cy="43854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7CA0C72-3EBA-9930-B9BC-FE686A11C009}"/>
                  </a:ext>
                </a:extLst>
              </p:cNvPr>
              <p:cNvSpPr/>
              <p:nvPr/>
            </p:nvSpPr>
            <p:spPr>
              <a:xfrm>
                <a:off x="7260362" y="2794609"/>
                <a:ext cx="798368" cy="25397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3DD872F-57C4-10EB-70C3-DD1DAD17C08B}"/>
                  </a:ext>
                </a:extLst>
              </p:cNvPr>
              <p:cNvSpPr/>
              <p:nvPr/>
            </p:nvSpPr>
            <p:spPr>
              <a:xfrm>
                <a:off x="6622216" y="3386744"/>
                <a:ext cx="526909" cy="27938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9B68BA3-36FD-4827-5077-63FDE22053E5}"/>
                  </a:ext>
                </a:extLst>
              </p:cNvPr>
              <p:cNvSpPr/>
              <p:nvPr/>
            </p:nvSpPr>
            <p:spPr>
              <a:xfrm>
                <a:off x="7149125" y="2982415"/>
                <a:ext cx="319073" cy="16918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625D4CA-6B58-84A3-9954-0A65E5523B80}"/>
                  </a:ext>
                </a:extLst>
              </p:cNvPr>
              <p:cNvSpPr/>
              <p:nvPr/>
            </p:nvSpPr>
            <p:spPr>
              <a:xfrm>
                <a:off x="7887113" y="2794612"/>
                <a:ext cx="171617" cy="909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11054B3C-D67C-DF51-B4AA-A83A2A281F1D}"/>
                  </a:ext>
                </a:extLst>
              </p:cNvPr>
              <p:cNvSpPr/>
              <p:nvPr/>
            </p:nvSpPr>
            <p:spPr>
              <a:xfrm>
                <a:off x="6634412" y="3795525"/>
                <a:ext cx="544481" cy="288698"/>
              </a:xfrm>
              <a:prstGeom prst="rect">
                <a:avLst/>
              </a:prstGeom>
              <a:solidFill>
                <a:schemeClr val="accent4">
                  <a:alpha val="30196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DC70392-E34B-6FA4-5469-B99825D60F73}"/>
                  </a:ext>
                </a:extLst>
              </p:cNvPr>
              <p:cNvSpPr/>
              <p:nvPr/>
            </p:nvSpPr>
            <p:spPr>
              <a:xfrm>
                <a:off x="5207629" y="3488114"/>
                <a:ext cx="2121105" cy="67475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43E357F-3F6D-2C53-1F78-338E5EDFEBEC}"/>
                  </a:ext>
                </a:extLst>
              </p:cNvPr>
              <p:cNvSpPr/>
              <p:nvPr/>
            </p:nvSpPr>
            <p:spPr>
              <a:xfrm>
                <a:off x="6546626" y="3844473"/>
                <a:ext cx="544481" cy="288698"/>
              </a:xfrm>
              <a:prstGeom prst="rect">
                <a:avLst/>
              </a:prstGeom>
              <a:solidFill>
                <a:schemeClr val="accent4">
                  <a:alpha val="30196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D171273-70F5-0108-191B-43AA6FC08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7870" y="3440176"/>
                <a:ext cx="155268" cy="30495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B271285-2A02-DD2C-6A55-211B002249F8}"/>
                  </a:ext>
                </a:extLst>
              </p:cNvPr>
              <p:cNvSpPr/>
              <p:nvPr/>
            </p:nvSpPr>
            <p:spPr>
              <a:xfrm>
                <a:off x="6976740" y="3243739"/>
                <a:ext cx="293967" cy="155869"/>
              </a:xfrm>
              <a:prstGeom prst="rect">
                <a:avLst/>
              </a:prstGeom>
              <a:solidFill>
                <a:srgbClr val="00A79F">
                  <a:alpha val="30196"/>
                </a:srgb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BE5D562C-0F5A-A388-0549-790887FF0C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6543" y="3203171"/>
                <a:ext cx="322170" cy="10580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81506C7-750F-0773-2016-20A13EA28B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1360" y="3314007"/>
                <a:ext cx="155171" cy="20504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85D954C-986C-0874-BD2D-6505890FE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99990" y="3322320"/>
                <a:ext cx="318723" cy="20369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2A0AAA9-18AF-015C-97E9-699F2522CAC4}"/>
                  </a:ext>
                </a:extLst>
              </p:cNvPr>
              <p:cNvSpPr/>
              <p:nvPr/>
            </p:nvSpPr>
            <p:spPr>
              <a:xfrm>
                <a:off x="6572271" y="3413851"/>
                <a:ext cx="526909" cy="27938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0131A5B-7546-CB13-B896-A083FCE185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7653" y="3548269"/>
                <a:ext cx="81416" cy="37810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DF2DFB4-598E-7A2D-AE26-FE66D4A0AA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59006" y="3347585"/>
                <a:ext cx="57678" cy="36820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995831E-18D9-ADA3-1FC1-89B17E7602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942" y="3762895"/>
                <a:ext cx="14928" cy="13023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7C23BCD-17D9-5AAB-4B6E-66052BEBB0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55724" y="3560863"/>
                <a:ext cx="16205" cy="124446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9C037EE-2DB9-2581-83D7-657BEDCA37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86600" y="2933700"/>
                <a:ext cx="106680" cy="16165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C00E9279-E29D-6B00-000E-8B6FB3B91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6799" y="3064119"/>
                <a:ext cx="123909" cy="156655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A55A170-001A-6DA7-E5A0-2282D0428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69840" y="3200400"/>
                <a:ext cx="48670" cy="6033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9F7D3137-2B7B-4F1E-A041-33F7A8F762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8146" y="3066317"/>
                <a:ext cx="46160" cy="6813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5BBAB0C-71EF-8876-16CC-5BF0CEE4D4A2}"/>
                  </a:ext>
                </a:extLst>
              </p:cNvPr>
              <p:cNvSpPr/>
              <p:nvPr/>
            </p:nvSpPr>
            <p:spPr>
              <a:xfrm>
                <a:off x="7394175" y="2791511"/>
                <a:ext cx="219023" cy="116132"/>
              </a:xfrm>
              <a:prstGeom prst="rect">
                <a:avLst/>
              </a:prstGeom>
              <a:solidFill>
                <a:srgbClr val="007480">
                  <a:alpha val="30196"/>
                </a:srgb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7E1248D-278B-549D-E53D-24F23627A7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306" y="2758587"/>
                <a:ext cx="230798" cy="17766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8CDA7B4-9CCE-8A51-505A-E203AC947B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18510" y="2844312"/>
                <a:ext cx="160459" cy="222005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F2149985-D3EC-E12F-9AD3-A195D7A710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16468" y="2936631"/>
                <a:ext cx="162501" cy="26417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A990E30C-9DA3-83F9-5BF2-9DB99EE175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1173" y="2850906"/>
                <a:ext cx="141733" cy="13628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3B47439-52F0-E9A5-6A0E-B3DE10F01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2592" y="2759829"/>
                <a:ext cx="360485" cy="974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0E82B3C7-F0C8-865A-EB51-C0AA716BB5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8656" y="2840595"/>
                <a:ext cx="324665" cy="1031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499EDCE-0949-4B3B-2E70-ECC93A758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5154" y="2909055"/>
                <a:ext cx="205969" cy="1122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979A84C-8A37-520E-4A94-092C408E7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1071" y="2839679"/>
                <a:ext cx="223351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603F46A-AEB6-EF2E-3FA9-D1EBD24F5491}"/>
                </a:ext>
              </a:extLst>
            </p:cNvPr>
            <p:cNvCxnSpPr/>
            <p:nvPr/>
          </p:nvCxnSpPr>
          <p:spPr>
            <a:xfrm flipV="1">
              <a:off x="6788810" y="3636000"/>
              <a:ext cx="91990" cy="5291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31926D4-F0D4-9544-F2A0-CA0E134046F1}"/>
                </a:ext>
              </a:extLst>
            </p:cNvPr>
            <p:cNvCxnSpPr/>
            <p:nvPr/>
          </p:nvCxnSpPr>
          <p:spPr>
            <a:xfrm flipV="1">
              <a:off x="7176184" y="3853135"/>
              <a:ext cx="91990" cy="5291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A27815E-1E5D-54C7-F43B-869DF52D329F}"/>
                </a:ext>
              </a:extLst>
            </p:cNvPr>
            <p:cNvCxnSpPr/>
            <p:nvPr/>
          </p:nvCxnSpPr>
          <p:spPr>
            <a:xfrm flipV="1">
              <a:off x="7173784" y="4089877"/>
              <a:ext cx="91990" cy="5291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4" name="Espace réservé du contenu 3">
            <a:extLst>
              <a:ext uri="{FF2B5EF4-FFF2-40B4-BE49-F238E27FC236}">
                <a16:creationId xmlns:a16="http://schemas.microsoft.com/office/drawing/2014/main" id="{85D89FD9-0672-D075-77E5-3121041FF841}"/>
              </a:ext>
            </a:extLst>
          </p:cNvPr>
          <p:cNvSpPr txBox="1">
            <a:spLocks/>
          </p:cNvSpPr>
          <p:nvPr/>
        </p:nvSpPr>
        <p:spPr>
          <a:xfrm>
            <a:off x="6402754" y="1097948"/>
            <a:ext cx="2373295" cy="164562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pitchFamily="2" charset="2"/>
              <a:buNone/>
            </a:pPr>
            <a:r>
              <a:rPr lang="en-US" sz="2200" b="1" dirty="0">
                <a:solidFill>
                  <a:srgbClr val="FF0000"/>
                </a:solidFill>
              </a:rPr>
              <a:t>CNN</a:t>
            </a:r>
          </a:p>
          <a:p>
            <a:pPr>
              <a:lnSpc>
                <a:spcPct val="120000"/>
              </a:lnSpc>
              <a:spcBef>
                <a:spcPts val="150"/>
              </a:spcBef>
            </a:pPr>
            <a:r>
              <a:rPr lang="en-US" sz="1900" dirty="0"/>
              <a:t> Max Pooling</a:t>
            </a:r>
          </a:p>
          <a:p>
            <a:pPr>
              <a:lnSpc>
                <a:spcPct val="120000"/>
              </a:lnSpc>
              <a:spcBef>
                <a:spcPts val="150"/>
              </a:spcBef>
            </a:pPr>
            <a:r>
              <a:rPr lang="en-US" sz="1900" dirty="0"/>
              <a:t> Leaky </a:t>
            </a:r>
            <a:r>
              <a:rPr lang="en-US" sz="1900" dirty="0" err="1"/>
              <a:t>ReLU</a:t>
            </a:r>
            <a:endParaRPr lang="en-US" sz="1900" dirty="0"/>
          </a:p>
          <a:p>
            <a:pPr>
              <a:lnSpc>
                <a:spcPct val="120000"/>
              </a:lnSpc>
              <a:spcBef>
                <a:spcPts val="150"/>
              </a:spcBef>
            </a:pPr>
            <a:r>
              <a:rPr lang="en-US" sz="1900" dirty="0"/>
              <a:t> </a:t>
            </a:r>
            <a:r>
              <a:rPr lang="en-US" sz="1900" strike="sngStrike" dirty="0"/>
              <a:t>Fully connected</a:t>
            </a:r>
          </a:p>
        </p:txBody>
      </p:sp>
      <p:sp>
        <p:nvSpPr>
          <p:cNvPr id="225" name="Title 3">
            <a:extLst>
              <a:ext uri="{FF2B5EF4-FFF2-40B4-BE49-F238E27FC236}">
                <a16:creationId xmlns:a16="http://schemas.microsoft.com/office/drawing/2014/main" id="{56629E28-CE89-6298-34AD-89102554EFA9}"/>
              </a:ext>
            </a:extLst>
          </p:cNvPr>
          <p:cNvSpPr txBox="1">
            <a:spLocks/>
          </p:cNvSpPr>
          <p:nvPr/>
        </p:nvSpPr>
        <p:spPr>
          <a:xfrm>
            <a:off x="7487872" y="4025141"/>
            <a:ext cx="1077715" cy="379979"/>
          </a:xfrm>
          <a:prstGeom prst="rect">
            <a:avLst/>
          </a:prstGeom>
          <a:noFill/>
          <a:ln>
            <a:noFill/>
          </a:ln>
        </p:spPr>
        <p:txBody>
          <a:bodyPr vert="horz" lIns="180000" tIns="0" rIns="72000" bIns="46800" rtlCol="0" anchor="t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fr-FR" sz="1400" dirty="0">
                <a:solidFill>
                  <a:schemeClr val="accent2"/>
                </a:solidFill>
              </a:rPr>
              <a:t>maxPool</a:t>
            </a:r>
          </a:p>
          <a:p>
            <a:pPr algn="ctr"/>
            <a:r>
              <a:rPr lang="fr-FR" sz="1400" dirty="0">
                <a:solidFill>
                  <a:schemeClr val="accent2"/>
                </a:solidFill>
              </a:rPr>
              <a:t>Leaky ReLu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AE98BD3-1BF3-8EE0-870C-E1E2D23308F6}"/>
              </a:ext>
            </a:extLst>
          </p:cNvPr>
          <p:cNvSpPr txBox="1">
            <a:spLocks/>
          </p:cNvSpPr>
          <p:nvPr/>
        </p:nvSpPr>
        <p:spPr>
          <a:xfrm>
            <a:off x="8022803" y="3494661"/>
            <a:ext cx="778779" cy="208481"/>
          </a:xfrm>
          <a:prstGeom prst="rect">
            <a:avLst/>
          </a:prstGeom>
          <a:noFill/>
          <a:ln>
            <a:noFill/>
          </a:ln>
        </p:spPr>
        <p:txBody>
          <a:bodyPr vert="horz" lIns="180000" tIns="0" rIns="72000" bIns="46800" rtlCol="0" anchor="t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fr-FR" sz="1400" dirty="0">
                <a:solidFill>
                  <a:schemeClr val="accent4"/>
                </a:solidFill>
              </a:rPr>
              <a:t>Conv2d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C64FD5-1DE7-D182-43D9-0D2B612FCC11}"/>
              </a:ext>
            </a:extLst>
          </p:cNvPr>
          <p:cNvCxnSpPr>
            <a:cxnSpLocks/>
          </p:cNvCxnSpPr>
          <p:nvPr/>
        </p:nvCxnSpPr>
        <p:spPr>
          <a:xfrm flipV="1">
            <a:off x="7212330" y="3524250"/>
            <a:ext cx="45720" cy="323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4AA04-AEA9-89C5-33BD-ACB795845999}"/>
              </a:ext>
            </a:extLst>
          </p:cNvPr>
          <p:cNvCxnSpPr>
            <a:cxnSpLocks/>
          </p:cNvCxnSpPr>
          <p:nvPr/>
        </p:nvCxnSpPr>
        <p:spPr>
          <a:xfrm flipV="1">
            <a:off x="7573267" y="3733800"/>
            <a:ext cx="54353" cy="370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410E95-1129-321D-9F1C-7EA9C5D16638}"/>
              </a:ext>
            </a:extLst>
          </p:cNvPr>
          <p:cNvCxnSpPr>
            <a:cxnSpLocks/>
          </p:cNvCxnSpPr>
          <p:nvPr/>
        </p:nvCxnSpPr>
        <p:spPr>
          <a:xfrm flipV="1">
            <a:off x="7576185" y="3956685"/>
            <a:ext cx="53340" cy="207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3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D24FA636-B0EB-317D-6A15-40C6C7E0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92" y="616482"/>
            <a:ext cx="4458951" cy="3344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CF87827-4B74-B70D-9E55-0AEFB435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510915" cy="479029"/>
          </a:xfrm>
        </p:spPr>
        <p:txBody>
          <a:bodyPr>
            <a:normAutofit/>
          </a:bodyPr>
          <a:lstStyle/>
          <a:p>
            <a:r>
              <a:rPr lang="fr-FR" dirty="0" err="1"/>
              <a:t>Results</a:t>
            </a:r>
            <a:r>
              <a:rPr lang="fr-FR" dirty="0"/>
              <a:t> : No </a:t>
            </a:r>
            <a:r>
              <a:rPr lang="fr-FR" dirty="0" err="1"/>
              <a:t>Detection</a:t>
            </a:r>
            <a:r>
              <a:rPr lang="fr-FR" dirty="0"/>
              <a:t> Mask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D38F6-8448-ED1B-8081-DBF58E0EAD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CIVIL-459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A4C3-9FEE-4805-3470-C74284C887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D963C-44B7-4E79-B984-437C09DB2D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Stephen Monnet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9FCD74AC-0648-B512-A8DD-21A872EEB8E8}"/>
              </a:ext>
            </a:extLst>
          </p:cNvPr>
          <p:cNvSpPr txBox="1">
            <a:spLocks/>
          </p:cNvSpPr>
          <p:nvPr/>
        </p:nvSpPr>
        <p:spPr>
          <a:xfrm>
            <a:off x="1002310" y="3971861"/>
            <a:ext cx="4261301" cy="1006645"/>
          </a:xfrm>
          <a:prstGeom prst="rect">
            <a:avLst/>
          </a:prstGeom>
        </p:spPr>
        <p:txBody>
          <a:bodyPr vert="horz" lIns="18000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900" dirty="0"/>
              <a:t>Noisy prediction</a:t>
            </a:r>
          </a:p>
          <a:p>
            <a:pPr>
              <a:lnSpc>
                <a:spcPct val="120000"/>
              </a:lnSpc>
            </a:pPr>
            <a:r>
              <a:rPr lang="en-US" sz="1900" dirty="0"/>
              <a:t>Bad estimation at low speed</a:t>
            </a:r>
          </a:p>
          <a:p>
            <a:pPr>
              <a:lnSpc>
                <a:spcPct val="120000"/>
              </a:lnSpc>
            </a:pPr>
            <a:r>
              <a:rPr lang="en-US" sz="1900" dirty="0"/>
              <a:t>State of the art : RMSE = 0.977 [m/s]</a:t>
            </a:r>
          </a:p>
        </p:txBody>
      </p:sp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25C94C4-1095-8580-E6B3-99CB73283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2"/>
          <a:stretch/>
        </p:blipFill>
        <p:spPr>
          <a:xfrm>
            <a:off x="562130" y="617892"/>
            <a:ext cx="4084197" cy="33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F87827-4B74-B70D-9E55-0AEFB435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4551545" cy="479029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Results</a:t>
            </a:r>
            <a:r>
              <a:rPr lang="fr-FR" dirty="0"/>
              <a:t> :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Mask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D38F6-8448-ED1B-8081-DBF58E0EAD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CIVIL-459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A4C3-9FEE-4805-3470-C74284C887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D963C-44B7-4E79-B984-437C09DB2D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Stephen Monnet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9FCD74AC-0648-B512-A8DD-21A872EEB8E8}"/>
              </a:ext>
            </a:extLst>
          </p:cNvPr>
          <p:cNvSpPr txBox="1">
            <a:spLocks/>
          </p:cNvSpPr>
          <p:nvPr/>
        </p:nvSpPr>
        <p:spPr>
          <a:xfrm>
            <a:off x="1000247" y="3969346"/>
            <a:ext cx="4950848" cy="994602"/>
          </a:xfrm>
          <a:prstGeom prst="rect">
            <a:avLst/>
          </a:prstGeom>
        </p:spPr>
        <p:txBody>
          <a:bodyPr vert="horz" lIns="18000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500" dirty="0"/>
              <a:t>Still Noisy</a:t>
            </a:r>
          </a:p>
          <a:p>
            <a:pPr>
              <a:lnSpc>
                <a:spcPct val="120000"/>
              </a:lnSpc>
            </a:pPr>
            <a:r>
              <a:rPr lang="en-US" sz="1500" dirty="0"/>
              <a:t>Mask improves low-speed estimation</a:t>
            </a:r>
          </a:p>
          <a:p>
            <a:pPr>
              <a:lnSpc>
                <a:spcPct val="120000"/>
              </a:lnSpc>
            </a:pPr>
            <a:r>
              <a:rPr lang="en-US" sz="1500" dirty="0"/>
              <a:t>Better RMSE than state of the art ! </a:t>
            </a:r>
            <a:r>
              <a:rPr lang="en-US" sz="1500" dirty="0">
                <a:sym typeface="Wingdings" panose="05000000000000000000" pitchFamily="2" charset="2"/>
              </a:rPr>
              <a:t> Promising</a:t>
            </a:r>
            <a:endParaRPr lang="en-US" sz="1500" dirty="0"/>
          </a:p>
        </p:txBody>
      </p:sp>
      <p:pic>
        <p:nvPicPr>
          <p:cNvPr id="12" name="Picture 11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16119507-5604-3379-68A1-3CE3416D5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10"/>
          <a:stretch/>
        </p:blipFill>
        <p:spPr>
          <a:xfrm>
            <a:off x="4476933" y="616040"/>
            <a:ext cx="4008496" cy="3286034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9D95895-7DB4-0DCE-B6E6-AA2B9E01C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51"/>
          <a:stretch/>
        </p:blipFill>
        <p:spPr>
          <a:xfrm>
            <a:off x="572421" y="604519"/>
            <a:ext cx="4091158" cy="33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7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C5DC9A4D-B7CD-3F49-976D-9809C46B7D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9937" t="12184" b="2246"/>
          <a:stretch/>
        </p:blipFill>
        <p:spPr>
          <a:xfrm>
            <a:off x="1331913" y="0"/>
            <a:ext cx="7812087" cy="4948238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894" y="1739900"/>
            <a:ext cx="2149106" cy="1835150"/>
          </a:xfrm>
        </p:spPr>
        <p:txBody>
          <a:bodyPr>
            <a:normAutofit/>
          </a:bodyPr>
          <a:lstStyle/>
          <a:p>
            <a:r>
              <a:rPr lang="fr-FR" sz="4400" dirty="0"/>
              <a:t>Merci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6094" y="3575050"/>
            <a:ext cx="1828800" cy="1568450"/>
          </a:xfrm>
          <a:solidFill>
            <a:schemeClr val="accent2"/>
          </a:solidFill>
        </p:spPr>
        <p:txBody>
          <a:bodyPr lIns="90000">
            <a:normAutofit/>
          </a:bodyPr>
          <a:lstStyle/>
          <a:p>
            <a:r>
              <a:rPr lang="fr-FR" sz="2000" b="1" dirty="0"/>
              <a:t>Group 14</a:t>
            </a:r>
          </a:p>
          <a:p>
            <a:r>
              <a:rPr lang="fr-FR" sz="1400" b="1" dirty="0"/>
              <a:t>David Rüegg</a:t>
            </a:r>
          </a:p>
          <a:p>
            <a:r>
              <a:rPr lang="fr-FR" sz="1400" b="1" dirty="0"/>
              <a:t>Stephen Monnet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222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7684</TotalTime>
  <Words>178</Words>
  <Application>Microsoft Office PowerPoint</Application>
  <PresentationFormat>On-screen Show (16:9)</PresentationFormat>
  <Paragraphs>74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Franklin Gothic Demi Cond</vt:lpstr>
      <vt:lpstr>Wingdings</vt:lpstr>
      <vt:lpstr>Thème Office</vt:lpstr>
      <vt:lpstr>CIVIL-459 Project 20 Presentation</vt:lpstr>
      <vt:lpstr>Vision-Based Vehicle Speed Estimation</vt:lpstr>
      <vt:lpstr>Method (1/2)</vt:lpstr>
      <vt:lpstr>Method (2/2)</vt:lpstr>
      <vt:lpstr>Results : No Detection Mask</vt:lpstr>
      <vt:lpstr>Results : With Detection Mask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Stephen Monnet</cp:lastModifiedBy>
  <cp:revision>188</cp:revision>
  <cp:lastPrinted>2019-06-19T13:21:30Z</cp:lastPrinted>
  <dcterms:created xsi:type="dcterms:W3CDTF">2019-04-02T06:24:35Z</dcterms:created>
  <dcterms:modified xsi:type="dcterms:W3CDTF">2023-05-31T20:59:54Z</dcterms:modified>
</cp:coreProperties>
</file>